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8"/>
  </p:notesMasterIdLst>
  <p:handoutMasterIdLst>
    <p:handoutMasterId r:id="rId39"/>
  </p:handoutMasterIdLst>
  <p:sldIdLst>
    <p:sldId id="355" r:id="rId2"/>
    <p:sldId id="356" r:id="rId3"/>
    <p:sldId id="373" r:id="rId4"/>
    <p:sldId id="375" r:id="rId5"/>
    <p:sldId id="378" r:id="rId6"/>
    <p:sldId id="379" r:id="rId7"/>
    <p:sldId id="374" r:id="rId8"/>
    <p:sldId id="376" r:id="rId9"/>
    <p:sldId id="377" r:id="rId10"/>
    <p:sldId id="384" r:id="rId11"/>
    <p:sldId id="380" r:id="rId12"/>
    <p:sldId id="382" r:id="rId13"/>
    <p:sldId id="381" r:id="rId14"/>
    <p:sldId id="383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1" r:id="rId32"/>
    <p:sldId id="402" r:id="rId33"/>
    <p:sldId id="403" r:id="rId34"/>
    <p:sldId id="405" r:id="rId35"/>
    <p:sldId id="404" r:id="rId36"/>
    <p:sldId id="371" r:id="rId37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1F3"/>
    <a:srgbClr val="68217A"/>
    <a:srgbClr val="F2F2F2"/>
    <a:srgbClr val="004568"/>
    <a:srgbClr val="00B0F0"/>
    <a:srgbClr val="0074AF"/>
    <a:srgbClr val="D9D9D9"/>
    <a:srgbClr val="FCCDB6"/>
    <a:srgbClr val="6EAA2E"/>
    <a:srgbClr val="008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186" autoAdjust="0"/>
  </p:normalViewPr>
  <p:slideViewPr>
    <p:cSldViewPr snapToGrid="0">
      <p:cViewPr varScale="1">
        <p:scale>
          <a:sx n="78" d="100"/>
          <a:sy n="78" d="100"/>
        </p:scale>
        <p:origin x="126" y="19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n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4.5/getting-started/introduction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Basic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&lt;title&gt;</a:t>
            </a:r>
            <a:endParaRPr lang="en-US" dirty="0"/>
          </a:p>
          <a:p>
            <a:pPr lvl="1"/>
            <a:r>
              <a:rPr lang="en-US" dirty="0"/>
              <a:t>Title element contains text that defines the title of the HTML document</a:t>
            </a:r>
          </a:p>
          <a:p>
            <a:pPr lvl="1"/>
            <a:r>
              <a:rPr lang="en-US" dirty="0"/>
              <a:t>Can only be contained inside the document’s </a:t>
            </a:r>
            <a:r>
              <a:rPr lang="en-US" dirty="0">
                <a:latin typeface="Consolas" panose="020B0609020204030204" pitchFamily="49" charset="0"/>
              </a:rPr>
              <a:t>&lt;head&gt;</a:t>
            </a:r>
            <a:r>
              <a:rPr lang="en-US" dirty="0"/>
              <a:t> element</a:t>
            </a:r>
          </a:p>
          <a:p>
            <a:r>
              <a:rPr lang="en-US" dirty="0"/>
              <a:t>&lt;!-- comment --&gt;</a:t>
            </a:r>
          </a:p>
          <a:p>
            <a:pPr lvl="1"/>
            <a:r>
              <a:rPr lang="en-US" dirty="0"/>
              <a:t>Comment element contains comments that will not be rendered by the browser</a:t>
            </a:r>
          </a:p>
          <a:p>
            <a:pPr lvl="1"/>
            <a:r>
              <a:rPr lang="en-US" dirty="0"/>
              <a:t>Can span multiple lines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0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Basic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&lt;h1&gt;</a:t>
            </a:r>
            <a:endParaRPr lang="en-US" dirty="0"/>
          </a:p>
          <a:p>
            <a:pPr lvl="1"/>
            <a:r>
              <a:rPr lang="en-US" dirty="0"/>
              <a:t>Highest level of a heading element</a:t>
            </a:r>
          </a:p>
          <a:p>
            <a:r>
              <a:rPr lang="en-US" dirty="0">
                <a:latin typeface="Consolas" panose="020B0609020204030204" pitchFamily="49" charset="0"/>
              </a:rPr>
              <a:t>&lt;h2&gt;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&lt;h3&gt;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&lt;h4&gt;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&lt;h5&gt;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&lt;h6&gt;</a:t>
            </a:r>
            <a:endParaRPr lang="en-US" dirty="0"/>
          </a:p>
          <a:p>
            <a:pPr lvl="1"/>
            <a:r>
              <a:rPr lang="en-US" dirty="0"/>
              <a:t>Smallest level of a heading element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9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Basic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&lt;p&gt;</a:t>
            </a:r>
            <a:endParaRPr lang="en-US" dirty="0"/>
          </a:p>
          <a:p>
            <a:pPr lvl="1"/>
            <a:r>
              <a:rPr lang="en-US" dirty="0"/>
              <a:t>Paragraph element that contains and displays a block of test</a:t>
            </a:r>
          </a:p>
          <a:p>
            <a:r>
              <a:rPr lang="en-US" dirty="0">
                <a:latin typeface="Consolas" panose="020B0609020204030204" pitchFamily="49" charset="0"/>
              </a:rPr>
              <a:t>&lt;span&gt;</a:t>
            </a:r>
          </a:p>
          <a:p>
            <a:pPr lvl="1"/>
            <a:r>
              <a:rPr lang="en-US" dirty="0"/>
              <a:t>Span element that is an inline container for text and can be used to group text for styling proposes</a:t>
            </a:r>
          </a:p>
          <a:p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em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dirty="0"/>
              <a:t>Emphasis element that is usually used to italicize text</a:t>
            </a:r>
          </a:p>
          <a:p>
            <a:r>
              <a:rPr lang="en-US" dirty="0">
                <a:latin typeface="Consolas" panose="020B0609020204030204" pitchFamily="49" charset="0"/>
              </a:rPr>
              <a:t>&lt;strong&gt;</a:t>
            </a:r>
          </a:p>
          <a:p>
            <a:pPr lvl="1"/>
            <a:r>
              <a:rPr lang="en-US" dirty="0"/>
              <a:t>Strong element that is usually used to bold text</a:t>
            </a:r>
          </a:p>
          <a:p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Line break element that is used to insert a line break in text</a:t>
            </a:r>
          </a:p>
          <a:p>
            <a:pPr lvl="2"/>
            <a:r>
              <a:rPr lang="en-US" dirty="0"/>
              <a:t>Note: the break tag requires to only have an opening tag, no closing tag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1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Basic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&lt;div&gt;</a:t>
            </a:r>
            <a:endParaRPr lang="en-US" dirty="0"/>
          </a:p>
          <a:p>
            <a:pPr lvl="1"/>
            <a:r>
              <a:rPr lang="en-US" dirty="0"/>
              <a:t>Division element used as a container that divides an HTML document into sections</a:t>
            </a:r>
          </a:p>
          <a:p>
            <a:r>
              <a:rPr lang="en-US" dirty="0">
                <a:latin typeface="Consolas" panose="020B0609020204030204" pitchFamily="49" charset="0"/>
              </a:rPr>
              <a:t>&lt;ul&gt;</a:t>
            </a:r>
            <a:endParaRPr lang="en-US" dirty="0"/>
          </a:p>
          <a:p>
            <a:pPr lvl="1"/>
            <a:r>
              <a:rPr lang="en-US" dirty="0"/>
              <a:t>Unordered List element used to create a list of items in no particular order usually rendered with a bullet point by default</a:t>
            </a:r>
          </a:p>
          <a:p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ol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en-US" dirty="0"/>
          </a:p>
          <a:p>
            <a:pPr lvl="1"/>
            <a:r>
              <a:rPr lang="en-US" dirty="0"/>
              <a:t>Ordered List element used to create a list of items in a sequential order usually numbered by default</a:t>
            </a:r>
          </a:p>
          <a:p>
            <a:r>
              <a:rPr lang="en-US" dirty="0">
                <a:latin typeface="Consolas" panose="020B0609020204030204" pitchFamily="49" charset="0"/>
              </a:rPr>
              <a:t>&lt;li&gt;</a:t>
            </a:r>
            <a:endParaRPr lang="en-US" dirty="0"/>
          </a:p>
          <a:p>
            <a:pPr lvl="1"/>
            <a:r>
              <a:rPr lang="en-US" dirty="0"/>
              <a:t>List Item element used to list items inside the Unordered Lists or Ordered Lists 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3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Basic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img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=“”&gt;</a:t>
            </a:r>
            <a:endParaRPr lang="en-US" dirty="0"/>
          </a:p>
          <a:p>
            <a:pPr lvl="1"/>
            <a:r>
              <a:rPr lang="en-US" dirty="0"/>
              <a:t>Image element used embed images in the document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/>
              <a:t> attribute is mandatory and contains the URL to the image</a:t>
            </a:r>
          </a:p>
          <a:p>
            <a:pPr lvl="1"/>
            <a:r>
              <a:rPr lang="en-US" dirty="0"/>
              <a:t>Self closing tag, so no closing tag is needed</a:t>
            </a:r>
          </a:p>
          <a:p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=“”&gt;</a:t>
            </a:r>
            <a:endParaRPr lang="en-US" dirty="0"/>
          </a:p>
          <a:p>
            <a:pPr lvl="1"/>
            <a:r>
              <a:rPr lang="en-US" dirty="0"/>
              <a:t>Anchor element used to create a hyperlink to another HTML document</a:t>
            </a:r>
          </a:p>
          <a:p>
            <a:pPr lvl="1"/>
            <a:r>
              <a:rPr lang="en-US" dirty="0"/>
              <a:t>Attribute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/>
              <a:t> determines the location the anchor element points to</a:t>
            </a:r>
          </a:p>
          <a:p>
            <a:pPr lvl="1"/>
            <a:r>
              <a:rPr lang="en-US" dirty="0"/>
              <a:t>A special tag (</a:t>
            </a:r>
            <a:r>
              <a:rPr lang="en-US" dirty="0">
                <a:latin typeface="Consolas" panose="020B0609020204030204" pitchFamily="49" charset="0"/>
              </a:rPr>
              <a:t>#</a:t>
            </a:r>
            <a:r>
              <a:rPr lang="en-US" dirty="0"/>
              <a:t>) in the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/>
              <a:t> attribute can create a hyperlink to any part of the same HTML document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Table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&lt;table&gt;</a:t>
            </a:r>
            <a:endParaRPr lang="en-US" dirty="0"/>
          </a:p>
          <a:p>
            <a:pPr lvl="1"/>
            <a:r>
              <a:rPr lang="en-US" dirty="0"/>
              <a:t>Table element used to represent two-dimensional tables consisting of rows and columns</a:t>
            </a:r>
          </a:p>
          <a:p>
            <a:r>
              <a:rPr lang="en-US" dirty="0">
                <a:latin typeface="Consolas" panose="020B0609020204030204" pitchFamily="49" charset="0"/>
              </a:rPr>
              <a:t>&lt;tr&gt;</a:t>
            </a:r>
            <a:endParaRPr lang="en-US" dirty="0"/>
          </a:p>
          <a:p>
            <a:pPr lvl="1"/>
            <a:r>
              <a:rPr lang="en-US" dirty="0"/>
              <a:t>Table Row element used to add rows to a table</a:t>
            </a:r>
          </a:p>
          <a:p>
            <a:r>
              <a:rPr lang="en-US" dirty="0">
                <a:latin typeface="Consolas" panose="020B0609020204030204" pitchFamily="49" charset="0"/>
              </a:rPr>
              <a:t>&lt;td&gt;</a:t>
            </a:r>
            <a:endParaRPr lang="en-US" dirty="0"/>
          </a:p>
          <a:p>
            <a:pPr lvl="1"/>
            <a:r>
              <a:rPr lang="en-US" dirty="0"/>
              <a:t>Table Data element used to add cells (columns) to a row of data in a table</a:t>
            </a:r>
          </a:p>
          <a:p>
            <a:pPr lvl="1"/>
            <a:r>
              <a:rPr lang="en-US" dirty="0"/>
              <a:t>Special </a:t>
            </a:r>
            <a:r>
              <a:rPr lang="en-US" dirty="0" err="1">
                <a:latin typeface="Consolas" panose="020B0609020204030204" pitchFamily="49" charset="0"/>
              </a:rPr>
              <a:t>colspan</a:t>
            </a:r>
            <a:r>
              <a:rPr lang="en-US" dirty="0"/>
              <a:t> or </a:t>
            </a:r>
            <a:r>
              <a:rPr lang="en-US" dirty="0" err="1">
                <a:latin typeface="Consolas" panose="020B0609020204030204" pitchFamily="49" charset="0"/>
              </a:rPr>
              <a:t>rowspan</a:t>
            </a:r>
            <a:r>
              <a:rPr lang="en-US" dirty="0"/>
              <a:t> attribute can be used to span data across multiple columns or rows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3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Table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thead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en-US" dirty="0"/>
          </a:p>
          <a:p>
            <a:pPr lvl="1"/>
            <a:r>
              <a:rPr lang="en-US" dirty="0"/>
              <a:t>Table Head element used define the heading of table columns inside table rows</a:t>
            </a:r>
          </a:p>
          <a:p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tbody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en-US" dirty="0"/>
          </a:p>
          <a:p>
            <a:pPr lvl="1"/>
            <a:r>
              <a:rPr lang="en-US" dirty="0"/>
              <a:t>Table Body element used define the body of the table containing all the table data</a:t>
            </a:r>
          </a:p>
          <a:p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tfoot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endParaRPr lang="en-US" dirty="0"/>
          </a:p>
          <a:p>
            <a:pPr lvl="1"/>
            <a:r>
              <a:rPr lang="en-US" dirty="0"/>
              <a:t>Table Foot element used to add footer content to the table</a:t>
            </a:r>
          </a:p>
          <a:p>
            <a:r>
              <a:rPr lang="en-US" dirty="0"/>
              <a:t>&lt;</a:t>
            </a:r>
            <a:r>
              <a:rPr lang="en-US" dirty="0" err="1"/>
              <a:t>th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Table Heading element used to style a specific cell as a header cell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9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Form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&lt;form method=“post” action=“/submit”&gt;</a:t>
            </a:r>
            <a:endParaRPr lang="en-US" dirty="0"/>
          </a:p>
          <a:p>
            <a:pPr lvl="1"/>
            <a:r>
              <a:rPr lang="en-US" dirty="0"/>
              <a:t>Form element used collect and send data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method</a:t>
            </a:r>
            <a:r>
              <a:rPr lang="en-US" dirty="0"/>
              <a:t> attribute tells which HTTP verb is to be performed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action</a:t>
            </a:r>
            <a:r>
              <a:rPr lang="en-US" dirty="0"/>
              <a:t> attribute tells where to send the information</a:t>
            </a:r>
          </a:p>
          <a:p>
            <a:r>
              <a:rPr lang="en-US" dirty="0">
                <a:latin typeface="Consolas" panose="020B0609020204030204" pitchFamily="49" charset="0"/>
              </a:rPr>
              <a:t>&lt;label for=“username”&gt;</a:t>
            </a:r>
          </a:p>
          <a:p>
            <a:pPr lvl="1"/>
            <a:r>
              <a:rPr lang="en-US" dirty="0"/>
              <a:t>Label element used to describe input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for</a:t>
            </a:r>
            <a:r>
              <a:rPr lang="en-US" dirty="0"/>
              <a:t> attribute links the input </a:t>
            </a:r>
            <a:r>
              <a:rPr lang="en-US" dirty="0">
                <a:latin typeface="Consolas" panose="020B0609020204030204" pitchFamily="49" charset="0"/>
              </a:rPr>
              <a:t>id</a:t>
            </a:r>
            <a:r>
              <a:rPr lang="en-US" dirty="0"/>
              <a:t> attribute to the label element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8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Form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&lt;input type=“”&gt;</a:t>
            </a:r>
            <a:endParaRPr lang="en-US" dirty="0"/>
          </a:p>
          <a:p>
            <a:pPr lvl="1"/>
            <a:r>
              <a:rPr lang="en-US" dirty="0"/>
              <a:t>Input element used to input data on a document</a:t>
            </a:r>
          </a:p>
          <a:p>
            <a:pPr lvl="1"/>
            <a:r>
              <a:rPr lang="en-US" dirty="0"/>
              <a:t>Name attribute used specify name of key to be used in key/value pair when data is sent in form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type </a:t>
            </a:r>
            <a:r>
              <a:rPr lang="en-US" dirty="0"/>
              <a:t>attribute can consist of one of many values:</a:t>
            </a:r>
          </a:p>
          <a:p>
            <a:pPr lvl="2"/>
            <a:r>
              <a:rPr lang="en-US" dirty="0"/>
              <a:t>text – single row of text input</a:t>
            </a:r>
          </a:p>
          <a:p>
            <a:pPr lvl="2"/>
            <a:r>
              <a:rPr lang="en-US" dirty="0"/>
              <a:t>password – single row of censored text input </a:t>
            </a:r>
          </a:p>
          <a:p>
            <a:pPr lvl="2"/>
            <a:r>
              <a:rPr lang="en-US" dirty="0"/>
              <a:t>number – single row of only numbers and number-related characters</a:t>
            </a:r>
          </a:p>
          <a:p>
            <a:pPr lvl="2"/>
            <a:r>
              <a:rPr lang="en-US" dirty="0"/>
              <a:t>range – a range slider to select from minimum to maximum values by an increment</a:t>
            </a:r>
          </a:p>
          <a:p>
            <a:pPr lvl="2"/>
            <a:r>
              <a:rPr lang="en-US" dirty="0"/>
              <a:t>checkbox – single checkbox item; can be grouped using same name attribute</a:t>
            </a:r>
          </a:p>
          <a:p>
            <a:pPr lvl="2"/>
            <a:r>
              <a:rPr lang="en-US" dirty="0"/>
              <a:t>radio – single radio button item; grouped by using same name attribute</a:t>
            </a:r>
          </a:p>
          <a:p>
            <a:pPr lvl="2"/>
            <a:r>
              <a:rPr lang="en-US" dirty="0"/>
              <a:t>submit – creates button to be used to submit the form and execute the action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7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Form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&lt;select&gt;</a:t>
            </a:r>
            <a:endParaRPr lang="en-US" dirty="0"/>
          </a:p>
          <a:p>
            <a:pPr lvl="1"/>
            <a:r>
              <a:rPr lang="en-US" dirty="0"/>
              <a:t>Select element used to create a dropdown list</a:t>
            </a:r>
          </a:p>
          <a:p>
            <a:r>
              <a:rPr lang="en-US" dirty="0">
                <a:latin typeface="Consolas" panose="020B0609020204030204" pitchFamily="49" charset="0"/>
              </a:rPr>
              <a:t>&lt;option&gt;</a:t>
            </a:r>
          </a:p>
          <a:p>
            <a:pPr lvl="1"/>
            <a:r>
              <a:rPr lang="en-US" dirty="0"/>
              <a:t>Option element used to specify options in select element</a:t>
            </a:r>
          </a:p>
          <a:p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textarea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dirty="0"/>
              <a:t>Text Area element used to render a multi-line textbox</a:t>
            </a:r>
          </a:p>
        </p:txBody>
      </p:sp>
    </p:spTree>
    <p:extLst>
      <p:ext uri="{BB962C8B-B14F-4D97-AF65-F5344CB8AC3E}">
        <p14:creationId xmlns:p14="http://schemas.microsoft.com/office/powerpoint/2010/main" val="393252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n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HTML Review</a:t>
            </a:r>
          </a:p>
          <a:p>
            <a:r>
              <a:rPr lang="en-US" dirty="0"/>
              <a:t>CSS Review</a:t>
            </a:r>
          </a:p>
          <a:p>
            <a:r>
              <a:rPr lang="en-US" dirty="0"/>
              <a:t>Responsive web design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For Next Class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Semantic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Introduces meaning to the HTML code</a:t>
            </a:r>
          </a:p>
          <a:p>
            <a:r>
              <a:rPr lang="en-US" dirty="0"/>
              <a:t>Used to use </a:t>
            </a:r>
            <a:r>
              <a:rPr lang="en-US" dirty="0">
                <a:latin typeface="Consolas" panose="020B0609020204030204" pitchFamily="49" charset="0"/>
              </a:rPr>
              <a:t>&lt;div&gt; </a:t>
            </a:r>
            <a:r>
              <a:rPr lang="en-US" dirty="0"/>
              <a:t>tags to as a general-purpose element to create headers/footers/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Semantic elements most used: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&lt;header&gt; </a:t>
            </a:r>
            <a:r>
              <a:rPr lang="en-US" dirty="0"/>
              <a:t>- describes content at top of page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&lt;nav&gt; </a:t>
            </a:r>
            <a:r>
              <a:rPr lang="en-US" dirty="0"/>
              <a:t>- describes content for navigation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&lt;main&gt; </a:t>
            </a:r>
            <a:r>
              <a:rPr lang="en-US" dirty="0"/>
              <a:t>- describes main content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&lt;footer&gt; </a:t>
            </a:r>
            <a:r>
              <a:rPr lang="en-US" dirty="0"/>
              <a:t>- describes content at bottom of page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&lt;section&gt; </a:t>
            </a:r>
            <a:r>
              <a:rPr lang="en-US" dirty="0"/>
              <a:t>- describes content for grouping distinct sections of content together 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&lt;article&gt; </a:t>
            </a:r>
            <a:r>
              <a:rPr lang="en-US" dirty="0"/>
              <a:t>- describes content for containing related individual </a:t>
            </a:r>
            <a:r>
              <a:rPr lang="en-US" dirty="0" err="1"/>
              <a:t>standalong</a:t>
            </a:r>
            <a:r>
              <a:rPr lang="en-US" dirty="0"/>
              <a:t> pieces of content</a:t>
            </a:r>
          </a:p>
        </p:txBody>
      </p:sp>
    </p:spTree>
    <p:extLst>
      <p:ext uri="{BB962C8B-B14F-4D97-AF65-F5344CB8AC3E}">
        <p14:creationId xmlns:p14="http://schemas.microsoft.com/office/powerpoint/2010/main" val="2555689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Cascading Style Sheets</a:t>
            </a:r>
          </a:p>
          <a:p>
            <a:r>
              <a:rPr lang="en-US" dirty="0"/>
              <a:t>Used to style how HTML elements appear</a:t>
            </a:r>
          </a:p>
          <a:p>
            <a:r>
              <a:rPr lang="en-US" dirty="0"/>
              <a:t>Define styles and change the layout and design of a document</a:t>
            </a:r>
          </a:p>
        </p:txBody>
      </p:sp>
    </p:spTree>
    <p:extLst>
      <p:ext uri="{BB962C8B-B14F-4D97-AF65-F5344CB8AC3E}">
        <p14:creationId xmlns:p14="http://schemas.microsoft.com/office/powerpoint/2010/main" val="1078272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Review – 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can be used inline by adding the </a:t>
            </a:r>
            <a:r>
              <a:rPr lang="en-US" dirty="0">
                <a:latin typeface="Consolas" panose="020B0609020204030204" pitchFamily="49" charset="0"/>
              </a:rPr>
              <a:t>style</a:t>
            </a:r>
            <a:r>
              <a:rPr lang="en-US" dirty="0"/>
              <a:t> attribute to any HTML element</a:t>
            </a:r>
          </a:p>
          <a:p>
            <a:r>
              <a:rPr lang="en-US" dirty="0"/>
              <a:t>CSS can be written in separate file(s) ending in .</a:t>
            </a:r>
            <a:r>
              <a:rPr lang="en-US" dirty="0" err="1"/>
              <a:t>css</a:t>
            </a:r>
            <a:endParaRPr lang="en-US" dirty="0"/>
          </a:p>
          <a:p>
            <a:r>
              <a:rPr lang="en-US" dirty="0"/>
              <a:t>Best practice to separate CSS from HTML and not use inline HTML attribute since it allows for easier maintainability and reuse</a:t>
            </a:r>
          </a:p>
        </p:txBody>
      </p:sp>
    </p:spTree>
    <p:extLst>
      <p:ext uri="{BB962C8B-B14F-4D97-AF65-F5344CB8AC3E}">
        <p14:creationId xmlns:p14="http://schemas.microsoft.com/office/powerpoint/2010/main" val="2152008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Review –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the set of elements to which the CSS rule applies</a:t>
            </a:r>
          </a:p>
        </p:txBody>
      </p:sp>
    </p:spTree>
    <p:extLst>
      <p:ext uri="{BB962C8B-B14F-4D97-AF65-F5344CB8AC3E}">
        <p14:creationId xmlns:p14="http://schemas.microsoft.com/office/powerpoint/2010/main" val="3409325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Review –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selectors are used to match all element of a given html element tag name regardless of nesting</a:t>
            </a:r>
          </a:p>
          <a:p>
            <a:pPr lvl="1"/>
            <a:r>
              <a:rPr lang="en-US" dirty="0">
                <a:highlight>
                  <a:srgbClr val="EFF1F3"/>
                </a:highlight>
                <a:latin typeface="Consolas" panose="020B0609020204030204" pitchFamily="49" charset="0"/>
              </a:rPr>
              <a:t>&lt;h1&gt;content&lt;/h1&gt;</a:t>
            </a:r>
            <a:br>
              <a:rPr lang="en-US" dirty="0">
                <a:highlight>
                  <a:srgbClr val="EFF1F3"/>
                </a:highlight>
                <a:latin typeface="Consolas" panose="020B0609020204030204" pitchFamily="49" charset="0"/>
              </a:rPr>
            </a:br>
            <a:r>
              <a:rPr lang="en-US" dirty="0">
                <a:highlight>
                  <a:srgbClr val="EFF1F3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highlight>
                  <a:srgbClr val="EFF1F3"/>
                </a:highlight>
                <a:latin typeface="Consolas" panose="020B0609020204030204" pitchFamily="49" charset="0"/>
              </a:rPr>
              <a:t>&gt;content&lt;/p&gt;</a:t>
            </a:r>
            <a:br>
              <a:rPr lang="en-US" dirty="0">
                <a:highlight>
                  <a:srgbClr val="EFF1F3"/>
                </a:highlight>
                <a:latin typeface="Consolas" panose="020B0609020204030204" pitchFamily="49" charset="0"/>
              </a:rPr>
            </a:br>
            <a:b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p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color: green;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7628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Review –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 selectors are used to match all elements of any HTML element tag using the same </a:t>
            </a:r>
            <a:r>
              <a:rPr lang="en-US" dirty="0">
                <a:latin typeface="Consolas" panose="020B0609020204030204" pitchFamily="49" charset="0"/>
              </a:rPr>
              <a:t>class</a:t>
            </a:r>
            <a:r>
              <a:rPr lang="en-US" dirty="0"/>
              <a:t> attribute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&lt;h1 class=“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green_color</a:t>
            </a:r>
            <a:r>
              <a:rPr lang="en-US" dirty="0">
                <a:latin typeface="Consolas" panose="020B0609020204030204" pitchFamily="49" charset="0"/>
              </a:rPr>
              <a:t>”&gt;content&lt;/h1&gt;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&lt;p class=“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green_color</a:t>
            </a:r>
            <a:r>
              <a:rPr lang="en-US" dirty="0">
                <a:latin typeface="Consolas" panose="020B0609020204030204" pitchFamily="49" charset="0"/>
              </a:rPr>
              <a:t>”&gt;content&lt;/p&gt;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&lt;p&gt;content&lt;/p&gt;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green_color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color: green;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/>
              <a:t>Use the dot (.) notation to describe class selectors in CSS</a:t>
            </a:r>
          </a:p>
          <a:p>
            <a:r>
              <a:rPr lang="en-US" dirty="0"/>
              <a:t>HTML elements can have multiple class attribute values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&lt;p class=“</a:t>
            </a:r>
            <a:r>
              <a:rPr lang="en-US" dirty="0" err="1">
                <a:latin typeface="Consolas" panose="020B0609020204030204" pitchFamily="49" charset="0"/>
              </a:rPr>
              <a:t>green_color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large_text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other_stuff</a:t>
            </a:r>
            <a:r>
              <a:rPr lang="en-US" dirty="0">
                <a:latin typeface="Consolas" panose="020B0609020204030204" pitchFamily="49" charset="0"/>
              </a:rPr>
              <a:t>”&gt;content&lt;/p&gt;</a:t>
            </a:r>
          </a:p>
        </p:txBody>
      </p:sp>
    </p:spTree>
    <p:extLst>
      <p:ext uri="{BB962C8B-B14F-4D97-AF65-F5344CB8AC3E}">
        <p14:creationId xmlns:p14="http://schemas.microsoft.com/office/powerpoint/2010/main" val="3479642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Review –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ID selectors are used to match the element of any HTML element tag using the same </a:t>
            </a:r>
            <a:r>
              <a:rPr lang="en-US" dirty="0">
                <a:latin typeface="Consolas" panose="020B0609020204030204" pitchFamily="49" charset="0"/>
              </a:rPr>
              <a:t>id</a:t>
            </a:r>
            <a:r>
              <a:rPr lang="en-US" dirty="0"/>
              <a:t> attribute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&lt;h1 id=“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heading1</a:t>
            </a:r>
            <a:r>
              <a:rPr lang="en-US" dirty="0">
                <a:latin typeface="Consolas" panose="020B0609020204030204" pitchFamily="49" charset="0"/>
              </a:rPr>
              <a:t>”&gt;content&lt;/h1&gt;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#heading1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color: green;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/>
              <a:t>Use the hash sign (#) notation to describe ID selectors in CSS</a:t>
            </a:r>
          </a:p>
          <a:p>
            <a:r>
              <a:rPr lang="en-US" dirty="0"/>
              <a:t>ID attributes should be unique across the entire HTML document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28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Review –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Selectors can have specificity to determine which selectors are used in case of multiple conflicting values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&lt;h1 id=“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heading1</a:t>
            </a:r>
            <a:r>
              <a:rPr lang="en-US" dirty="0">
                <a:latin typeface="Consolas" panose="020B0609020204030204" pitchFamily="49" charset="0"/>
              </a:rPr>
              <a:t>”&gt;content&lt;/h1&gt;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h1#heading1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color: green;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h1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color: red;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0600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Review –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Chaining selectors can be used to set rules to elements that match all criteria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&lt;div class=“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header</a:t>
            </a:r>
            <a:r>
              <a:rPr lang="en-US" dirty="0">
                <a:latin typeface="Consolas" panose="020B0609020204030204" pitchFamily="49" charset="0"/>
              </a:rPr>
              <a:t>”&gt;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&lt;h1 class=“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main_heading</a:t>
            </a:r>
            <a:r>
              <a:rPr lang="en-US" dirty="0">
                <a:latin typeface="Consolas" panose="020B0609020204030204" pitchFamily="49" charset="0"/>
              </a:rPr>
              <a:t>”&gt;content&lt;/h1&gt;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.header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color: green;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header.main_heading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color: red;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805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Review –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Descendant selectors are used to match element that are descended from another matched selector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&lt;div class=“header”&gt;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&lt;h1 </a:t>
            </a:r>
            <a:r>
              <a:rPr lang="en-US" dirty="0">
                <a:latin typeface="Consolas" panose="020B0609020204030204" pitchFamily="49" charset="0"/>
              </a:rPr>
              <a:t>class=“</a:t>
            </a:r>
            <a:r>
              <a:rPr lang="en-US" dirty="0" err="1">
                <a:latin typeface="Consolas" panose="020B0609020204030204" pitchFamily="49" charset="0"/>
              </a:rPr>
              <a:t>main_heading</a:t>
            </a:r>
            <a:r>
              <a:rPr lang="en-US" dirty="0">
                <a:latin typeface="Consolas" panose="020B0609020204030204" pitchFamily="49" charset="0"/>
              </a:rPr>
              <a:t>”&gt;content&lt;/h1&gt;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&lt;/div&gt;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div h1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color: green;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9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HyperText</a:t>
            </a:r>
            <a:r>
              <a:rPr lang="en-US" dirty="0"/>
              <a:t> Markup Language</a:t>
            </a:r>
          </a:p>
          <a:p>
            <a:r>
              <a:rPr lang="en-US" dirty="0"/>
              <a:t>Building block for web pages</a:t>
            </a:r>
          </a:p>
          <a:p>
            <a:r>
              <a:rPr lang="en-US" dirty="0"/>
              <a:t>A markup language defined the structure and presentation of raw text</a:t>
            </a:r>
          </a:p>
          <a:p>
            <a:r>
              <a:rPr lang="en-US" dirty="0"/>
              <a:t>HTML5 is the current major version of HTML</a:t>
            </a:r>
          </a:p>
          <a:p>
            <a:r>
              <a:rPr lang="en-US" dirty="0"/>
              <a:t>Released in 2008</a:t>
            </a:r>
          </a:p>
          <a:p>
            <a:r>
              <a:rPr lang="en-US" dirty="0"/>
              <a:t>Mainstream adoption in 2014</a:t>
            </a:r>
          </a:p>
        </p:txBody>
      </p:sp>
    </p:spTree>
    <p:extLst>
      <p:ext uri="{BB962C8B-B14F-4D97-AF65-F5344CB8AC3E}">
        <p14:creationId xmlns:p14="http://schemas.microsoft.com/office/powerpoint/2010/main" val="2128082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Review –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Grouping selectors can be used to set rules that match multiple elements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&lt;h1 class=“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main_heading</a:t>
            </a:r>
            <a:r>
              <a:rPr lang="en-US" dirty="0">
                <a:latin typeface="Consolas" panose="020B0609020204030204" pitchFamily="49" charset="0"/>
              </a:rPr>
              <a:t>”&gt;content&lt;/h1&gt;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&lt;p class=“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main_text</a:t>
            </a:r>
            <a:r>
              <a:rPr lang="en-US" dirty="0">
                <a:latin typeface="Consolas" panose="020B0609020204030204" pitchFamily="49" charset="0"/>
              </a:rPr>
              <a:t>”&gt;content&lt;/p&gt;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main_heading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main_text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color: red;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784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Review –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Declarations are key-value pairs of a CSS property and its value</a:t>
            </a:r>
          </a:p>
          <a:p>
            <a:r>
              <a:rPr lang="en-US" dirty="0"/>
              <a:t>Key is separated from value by a colon</a:t>
            </a:r>
          </a:p>
          <a:p>
            <a:r>
              <a:rPr lang="en-US" dirty="0"/>
              <a:t>Values can contain multiple values</a:t>
            </a:r>
          </a:p>
          <a:p>
            <a:r>
              <a:rPr lang="en-US" dirty="0"/>
              <a:t>Declarations must be ended with a semi-colon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&lt;p class=“</a:t>
            </a:r>
            <a:r>
              <a:rPr lang="en-US" dirty="0" err="1">
                <a:latin typeface="Consolas" panose="020B0609020204030204" pitchFamily="49" charset="0"/>
              </a:rPr>
              <a:t>main_text</a:t>
            </a:r>
            <a:r>
              <a:rPr lang="en-US" dirty="0">
                <a:latin typeface="Consolas" panose="020B0609020204030204" pitchFamily="49" charset="0"/>
              </a:rPr>
              <a:t>”&gt;content&lt;/p&gt;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main_text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color: red;</a:t>
            </a:r>
            <a:b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9701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Web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Responsive web design is a design approach allows for the rendering of content and styling to respond to the user’s screen size, platform, and orientation</a:t>
            </a:r>
          </a:p>
          <a:p>
            <a:r>
              <a:rPr lang="en-US" dirty="0"/>
              <a:t>Responsive web design uses grids and layouts to allow for content to flow</a:t>
            </a:r>
          </a:p>
          <a:p>
            <a:r>
              <a:rPr lang="en-US" dirty="0"/>
              <a:t>A best practice is be “mobile-first” in design, in other words, design for the mobile first, then design for larger devices such as desktops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87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Uses a grid system that splits containers into rows</a:t>
            </a:r>
          </a:p>
          <a:p>
            <a:r>
              <a:rPr lang="en-US" dirty="0"/>
              <a:t>Each row can contain up to 12 columns</a:t>
            </a:r>
          </a:p>
          <a:p>
            <a:r>
              <a:rPr lang="en-US" dirty="0"/>
              <a:t>2 types of containers: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container</a:t>
            </a:r>
            <a:r>
              <a:rPr lang="en-US" dirty="0"/>
              <a:t> is a fixed-width container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container-fluid</a:t>
            </a:r>
            <a:r>
              <a:rPr lang="en-US" dirty="0"/>
              <a:t> is a full-width container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43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374D50-B582-4E1F-B831-B81067005C1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84932" y="1828800"/>
            <a:ext cx="10022136" cy="4352925"/>
          </a:xfrm>
        </p:spPr>
      </p:pic>
    </p:spTree>
    <p:extLst>
      <p:ext uri="{BB962C8B-B14F-4D97-AF65-F5344CB8AC3E}">
        <p14:creationId xmlns:p14="http://schemas.microsoft.com/office/powerpoint/2010/main" val="559627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it and add it as a part of your project</a:t>
            </a:r>
          </a:p>
          <a:p>
            <a:r>
              <a:rPr lang="en-US" dirty="0"/>
              <a:t>Use a CDN link</a:t>
            </a:r>
          </a:p>
          <a:p>
            <a:r>
              <a:rPr lang="en-US">
                <a:hlinkClick r:id="rId2"/>
              </a:rPr>
              <a:t>https://getbootstrap.com/docs/4.5/getting-started/introduction/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2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n-lt"/>
              </a:rPr>
              <a:t>For Next Class</a:t>
            </a:r>
            <a:endParaRPr lang="en-US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</a:rPr>
              <a:t>Submit the project proposal document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</a:rPr>
              <a:t>Start creating wireframe screens and breaking down tasks of the project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</a:rPr>
              <a:t>Look over </a:t>
            </a: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Elements consist of an opening tag, the content, and a closing tag</a:t>
            </a:r>
          </a:p>
          <a:p>
            <a:r>
              <a:rPr lang="en-US" dirty="0"/>
              <a:t>Opening tags start with an angle bracket  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/>
              <a:t>, followed by the element name and any attributes of that element, and close with an angle bracket 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&lt;p style=“color: red;”&gt;</a:t>
            </a:r>
            <a:r>
              <a:rPr lang="en-US" dirty="0">
                <a:latin typeface="Consolas" panose="020B0609020204030204" pitchFamily="49" charset="0"/>
              </a:rPr>
              <a:t>Content&lt;/p&gt;</a:t>
            </a:r>
          </a:p>
          <a:p>
            <a:r>
              <a:rPr lang="en-US" dirty="0"/>
              <a:t>Closing tags start with an angle bracket 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/>
              <a:t>, followed by a forward slash 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and the element name (without any attributes), and close with an angle bracket 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&lt;p style=“color: red;”&gt;Content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&lt;/p&gt;</a:t>
            </a:r>
          </a:p>
          <a:p>
            <a:r>
              <a:rPr lang="en-US" dirty="0"/>
              <a:t>Special case for self closing tags where there is no need for content between the tags where the tag opens with an angle bracket 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/>
              <a:t>, followed by the element name and any attributes of the that element, and close with a forward slash 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/>
              <a:t> and an angle bracket 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br</a:t>
            </a:r>
            <a:r>
              <a:rPr lang="en-US" dirty="0">
                <a:latin typeface="Consolas" panose="020B0609020204030204" pitchFamily="49" charset="0"/>
              </a:rPr>
              <a:t> /&gt;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7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Attributes are values added to the opening tag of an element to configure or change the element</a:t>
            </a:r>
          </a:p>
          <a:p>
            <a:r>
              <a:rPr lang="en-US" dirty="0"/>
              <a:t>Attributes consist of the attribute name, followed by an equals sign 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/>
              <a:t>, and a value enclosed in quotes </a:t>
            </a:r>
            <a:r>
              <a:rPr lang="en-US" dirty="0">
                <a:latin typeface="Consolas" panose="020B0609020204030204" pitchFamily="49" charset="0"/>
              </a:rPr>
              <a:t>“”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&lt;p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style=“color: red;”</a:t>
            </a:r>
            <a:r>
              <a:rPr lang="en-US" dirty="0">
                <a:latin typeface="Consolas" panose="020B0609020204030204" pitchFamily="49" charset="0"/>
              </a:rPr>
              <a:t>&gt;content&lt;/p&gt;</a:t>
            </a:r>
            <a:br>
              <a:rPr lang="en-US" dirty="0"/>
            </a:br>
            <a:r>
              <a:rPr lang="en-US" dirty="0"/>
              <a:t>	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1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Unique ID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 special attribute called an ID attribute can be assigned to elements in order to uniquely identify between elements</a:t>
            </a:r>
          </a:p>
          <a:p>
            <a:r>
              <a:rPr lang="en-US" dirty="0"/>
              <a:t>Used by CSS or JS to manipulate the element</a:t>
            </a:r>
          </a:p>
          <a:p>
            <a:r>
              <a:rPr lang="en-US" dirty="0"/>
              <a:t>Valid id attribute values should begin with a letter and should only contain letters (a-z), digits (0-9), hyphens (-), underscores (_), and periods (.)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&lt;p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id=“</a:t>
            </a:r>
            <a:r>
              <a:rPr lang="en-US" dirty="0" err="1">
                <a:highlight>
                  <a:srgbClr val="FFFF00"/>
                </a:highlight>
                <a:latin typeface="Consolas" panose="020B0609020204030204" pitchFamily="49" charset="0"/>
              </a:rPr>
              <a:t>CodeExample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”</a:t>
            </a:r>
            <a:r>
              <a:rPr lang="en-US" dirty="0">
                <a:latin typeface="Consolas" panose="020B0609020204030204" pitchFamily="49" charset="0"/>
              </a:rPr>
              <a:t>&gt;content&lt;/p&gt;</a:t>
            </a:r>
            <a:br>
              <a:rPr lang="en-US" dirty="0"/>
            </a:br>
            <a:r>
              <a:rPr lang="en-US" dirty="0"/>
              <a:t>	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0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Basic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Document Type Declaration</a:t>
            </a:r>
          </a:p>
          <a:p>
            <a:pPr lvl="1"/>
            <a:r>
              <a:rPr lang="en-US" dirty="0"/>
              <a:t>Required as the first line of an HTML document and is an instruction to the browser about what type and version of document to expect</a:t>
            </a:r>
          </a:p>
          <a:p>
            <a:pPr lvl="1"/>
            <a:r>
              <a:rPr lang="en-US" dirty="0"/>
              <a:t>For HTML5, we use: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dirty="0">
                <a:latin typeface="Consolas" panose="020B0609020204030204" pitchFamily="49" charset="0"/>
              </a:rPr>
              <a:t>&lt;html&gt;</a:t>
            </a:r>
            <a:endParaRPr lang="en-US" dirty="0"/>
          </a:p>
          <a:p>
            <a:pPr lvl="1"/>
            <a:r>
              <a:rPr lang="en-US" dirty="0"/>
              <a:t>Root of an HTML document </a:t>
            </a:r>
          </a:p>
          <a:p>
            <a:pPr lvl="1"/>
            <a:r>
              <a:rPr lang="en-US" dirty="0"/>
              <a:t>Should be added right after the document type declaration</a:t>
            </a:r>
          </a:p>
          <a:p>
            <a:pPr lvl="1"/>
            <a:r>
              <a:rPr lang="en-US" dirty="0"/>
              <a:t>All content should be contained between the opening and closing </a:t>
            </a:r>
            <a:r>
              <a:rPr lang="en-US" dirty="0">
                <a:latin typeface="Consolas" panose="020B0609020204030204" pitchFamily="49" charset="0"/>
              </a:rPr>
              <a:t>&lt;html&gt;</a:t>
            </a:r>
            <a:r>
              <a:rPr lang="en-US" dirty="0"/>
              <a:t> tags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&lt;html&gt;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…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&lt;/html&gt;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4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Basic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&lt;head&gt;</a:t>
            </a:r>
            <a:endParaRPr lang="en-US" dirty="0"/>
          </a:p>
          <a:p>
            <a:pPr lvl="1"/>
            <a:r>
              <a:rPr lang="en-US" dirty="0"/>
              <a:t>Contains general information about the page that isn’t display on the page itself</a:t>
            </a:r>
          </a:p>
          <a:p>
            <a:pPr lvl="1"/>
            <a:r>
              <a:rPr lang="en-US" dirty="0"/>
              <a:t>Often includes metadata and links to external files such as CSS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&lt;html&gt;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&lt;head&gt;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…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&lt;/head&gt;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…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&lt;/html&gt;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8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Review – Basic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&lt;body&gt;</a:t>
            </a:r>
            <a:endParaRPr lang="en-US" dirty="0"/>
          </a:p>
          <a:p>
            <a:pPr lvl="1"/>
            <a:r>
              <a:rPr lang="en-US" dirty="0"/>
              <a:t>Contains the content of the HTML document and is rendered by the browser</a:t>
            </a:r>
          </a:p>
          <a:p>
            <a:pPr lvl="1"/>
            <a:r>
              <a:rPr lang="en-US" dirty="0"/>
              <a:t>Only 1 &lt;body&gt; element is allowed in a document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&lt;html&gt;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…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&lt;body&gt;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…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&lt;/body&gt;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…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&lt;/html&gt;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329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6789</TotalTime>
  <Words>2120</Words>
  <Application>Microsoft Office PowerPoint</Application>
  <PresentationFormat>Widescreen</PresentationFormat>
  <Paragraphs>219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Consolas</vt:lpstr>
      <vt:lpstr>Segoe UI</vt:lpstr>
      <vt:lpstr>Simple</vt:lpstr>
      <vt:lpstr>.NET Bootcamp</vt:lpstr>
      <vt:lpstr>Overview</vt:lpstr>
      <vt:lpstr>HTML Review</vt:lpstr>
      <vt:lpstr>HTML Review – Elements</vt:lpstr>
      <vt:lpstr>HTML Review – Attributes</vt:lpstr>
      <vt:lpstr>HTML Review – Unique ID Attribute</vt:lpstr>
      <vt:lpstr>HTML Review – Basic Elements</vt:lpstr>
      <vt:lpstr>HTML Review – Basic Elements</vt:lpstr>
      <vt:lpstr>HTML Review – Basic Elements</vt:lpstr>
      <vt:lpstr>HTML Review – Basic Elements</vt:lpstr>
      <vt:lpstr>HTML Review – Basic Elements</vt:lpstr>
      <vt:lpstr>HTML Review – Basic Elements</vt:lpstr>
      <vt:lpstr>HTML Review – Basic Elements</vt:lpstr>
      <vt:lpstr>HTML Review – Basic Elements</vt:lpstr>
      <vt:lpstr>HTML Review – Table Elements</vt:lpstr>
      <vt:lpstr>HTML Review – Table Elements</vt:lpstr>
      <vt:lpstr>HTML Review – Form Elements</vt:lpstr>
      <vt:lpstr>HTML Review – Form Elements</vt:lpstr>
      <vt:lpstr>HTML Review – Form Elements</vt:lpstr>
      <vt:lpstr>HTML Review – Semantic HTML</vt:lpstr>
      <vt:lpstr>CSS Review</vt:lpstr>
      <vt:lpstr>CSS Review – Styling</vt:lpstr>
      <vt:lpstr>CSS Review – Selectors</vt:lpstr>
      <vt:lpstr>CSS Review – Selectors</vt:lpstr>
      <vt:lpstr>CSS Review – Selectors</vt:lpstr>
      <vt:lpstr>CSS Review – Selectors</vt:lpstr>
      <vt:lpstr>CSS Review – Selectors</vt:lpstr>
      <vt:lpstr>CSS Review – Selectors</vt:lpstr>
      <vt:lpstr>CSS Review – Selectors</vt:lpstr>
      <vt:lpstr>CSS Review – Selectors</vt:lpstr>
      <vt:lpstr>CSS Review – Declaration</vt:lpstr>
      <vt:lpstr>Responsive Web Design</vt:lpstr>
      <vt:lpstr>Bootstrap</vt:lpstr>
      <vt:lpstr>Bootstrap</vt:lpstr>
      <vt:lpstr>Using Bootstrap</vt:lpstr>
      <vt:lpstr>For Next Class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219</cp:revision>
  <dcterms:created xsi:type="dcterms:W3CDTF">2018-04-19T08:38:52Z</dcterms:created>
  <dcterms:modified xsi:type="dcterms:W3CDTF">2020-09-26T14:47:40Z</dcterms:modified>
  <cp:category/>
</cp:coreProperties>
</file>